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81" r:id="rId6"/>
    <p:sldId id="261" r:id="rId7"/>
    <p:sldId id="262" r:id="rId8"/>
    <p:sldId id="264" r:id="rId9"/>
    <p:sldId id="263" r:id="rId10"/>
    <p:sldId id="270" r:id="rId11"/>
    <p:sldId id="266" r:id="rId12"/>
    <p:sldId id="265" r:id="rId13"/>
    <p:sldId id="278" r:id="rId14"/>
    <p:sldId id="267" r:id="rId15"/>
    <p:sldId id="280" r:id="rId16"/>
    <p:sldId id="269" r:id="rId17"/>
    <p:sldId id="276" r:id="rId18"/>
    <p:sldId id="268" r:id="rId19"/>
    <p:sldId id="271" r:id="rId20"/>
    <p:sldId id="273" r:id="rId21"/>
    <p:sldId id="274" r:id="rId22"/>
    <p:sldId id="275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18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2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05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15B09-D49C-485A-A609-854410D270ED}"/>
              </a:ext>
            </a:extLst>
          </p:cNvPr>
          <p:cNvCxnSpPr/>
          <p:nvPr userDrawn="1"/>
        </p:nvCxnSpPr>
        <p:spPr>
          <a:xfrm>
            <a:off x="628651" y="1275692"/>
            <a:ext cx="78547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18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6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C78C2-819C-41FE-83FC-9FE63F63291A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5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24A8-1F91-473D-8C16-21064EE89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Arduino:</a:t>
            </a:r>
            <a:br>
              <a:rPr lang="en-US" dirty="0"/>
            </a:br>
            <a:r>
              <a:rPr lang="en-US" sz="3000" dirty="0"/>
              <a:t>Build a Digital Music Box</a:t>
            </a:r>
          </a:p>
        </p:txBody>
      </p:sp>
    </p:spTree>
    <p:extLst>
      <p:ext uri="{BB962C8B-B14F-4D97-AF65-F5344CB8AC3E}">
        <p14:creationId xmlns:p14="http://schemas.microsoft.com/office/powerpoint/2010/main" val="250384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51" y="704488"/>
            <a:ext cx="8346835" cy="597006"/>
          </a:xfrm>
        </p:spPr>
        <p:txBody>
          <a:bodyPr>
            <a:noAutofit/>
          </a:bodyPr>
          <a:lstStyle/>
          <a:p>
            <a:r>
              <a:rPr lang="en-US" sz="3200" dirty="0"/>
              <a:t>Configure the IDE – Select the correct processor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181137" y="2318203"/>
            <a:ext cx="4293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Set the processor type:</a:t>
            </a:r>
          </a:p>
          <a:p>
            <a:r>
              <a:rPr lang="en-US" dirty="0"/>
              <a:t>	Tools-&gt;Processor-&gt;ATmega328P</a:t>
            </a:r>
          </a:p>
          <a:p>
            <a:endParaRPr lang="en-US" dirty="0"/>
          </a:p>
          <a:p>
            <a:r>
              <a:rPr lang="en-US" dirty="0"/>
              <a:t>This refers to the “CPU” or “microprocessor” (that is the primary hardware component) on the Arduino board.</a:t>
            </a:r>
          </a:p>
          <a:p>
            <a:endParaRPr lang="en-US" dirty="0"/>
          </a:p>
          <a:p>
            <a:r>
              <a:rPr lang="en-US" dirty="0"/>
              <a:t>Most boards seem to use the </a:t>
            </a:r>
            <a:r>
              <a:rPr lang="en-US" dirty="0" err="1"/>
              <a:t>ATmega</a:t>
            </a:r>
            <a:r>
              <a:rPr lang="en-US" dirty="0"/>
              <a:t> 328</a:t>
            </a:r>
          </a:p>
          <a:p>
            <a:r>
              <a:rPr lang="en-US" dirty="0"/>
              <a:t>When using a new board, check the documentation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8FFE-B870-4F03-BB6E-8608D8424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60"/>
          <a:stretch/>
        </p:blipFill>
        <p:spPr>
          <a:xfrm>
            <a:off x="4315231" y="1446832"/>
            <a:ext cx="4395407" cy="3665855"/>
          </a:xfrm>
          <a:prstGeom prst="rect">
            <a:avLst/>
          </a:prstGeom>
        </p:spPr>
      </p:pic>
      <p:pic>
        <p:nvPicPr>
          <p:cNvPr id="29" name="Picture 22" descr="Image result for arduino nano">
            <a:extLst>
              <a:ext uri="{FF2B5EF4-FFF2-40B4-BE49-F238E27FC236}">
                <a16:creationId xmlns:a16="http://schemas.microsoft.com/office/drawing/2014/main" id="{16723D9B-3AF9-449F-8590-F9EFDF48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10" y="5258025"/>
            <a:ext cx="1589672" cy="12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4F4A3C-5EA0-4F05-BFC8-D689480968DA}"/>
              </a:ext>
            </a:extLst>
          </p:cNvPr>
          <p:cNvSpPr/>
          <p:nvPr/>
        </p:nvSpPr>
        <p:spPr>
          <a:xfrm>
            <a:off x="4060914" y="5739858"/>
            <a:ext cx="508635" cy="365881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2D1F0-421A-4EAA-B26A-E4B845A9F4D2}"/>
              </a:ext>
            </a:extLst>
          </p:cNvPr>
          <p:cNvCxnSpPr>
            <a:cxnSpLocks/>
          </p:cNvCxnSpPr>
          <p:nvPr/>
        </p:nvCxnSpPr>
        <p:spPr>
          <a:xfrm>
            <a:off x="1764792" y="3685032"/>
            <a:ext cx="2416137" cy="2037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5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71" y="743702"/>
            <a:ext cx="8096458" cy="561077"/>
          </a:xfrm>
        </p:spPr>
        <p:txBody>
          <a:bodyPr>
            <a:noAutofit/>
          </a:bodyPr>
          <a:lstStyle/>
          <a:p>
            <a:r>
              <a:rPr lang="en-US" sz="3200" dirty="0"/>
              <a:t>Configure the IDE – Select the correct 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618939" y="2159462"/>
            <a:ext cx="3605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Set the port:</a:t>
            </a:r>
          </a:p>
          <a:p>
            <a:r>
              <a:rPr lang="en-US" dirty="0"/>
              <a:t>	Tools-&gt;Port-&gt;[this depends on your system]</a:t>
            </a:r>
          </a:p>
          <a:p>
            <a:endParaRPr lang="en-US" dirty="0"/>
          </a:p>
          <a:p>
            <a:r>
              <a:rPr lang="en-US" dirty="0"/>
              <a:t>This is the (typically USB) port on your computer that will be used to send data from the computer to the Arduino</a:t>
            </a:r>
          </a:p>
          <a:p>
            <a:endParaRPr lang="en-US" dirty="0"/>
          </a:p>
          <a:p>
            <a:r>
              <a:rPr lang="en-US" dirty="0"/>
              <a:t>You often have to figure out which one is correct through trial and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25BC2-50C2-4DB7-BEDD-82F008679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67"/>
          <a:stretch/>
        </p:blipFill>
        <p:spPr>
          <a:xfrm>
            <a:off x="4346211" y="1521978"/>
            <a:ext cx="4411098" cy="28722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944F11-66C8-47D7-A027-6F73D504D49B}"/>
              </a:ext>
            </a:extLst>
          </p:cNvPr>
          <p:cNvGrpSpPr/>
          <p:nvPr/>
        </p:nvGrpSpPr>
        <p:grpSpPr>
          <a:xfrm>
            <a:off x="3586778" y="5396615"/>
            <a:ext cx="4672664" cy="585869"/>
            <a:chOff x="1544769" y="4469985"/>
            <a:chExt cx="4672664" cy="585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7A38C-FE0D-4177-A992-85DD96DB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4769" y="4469985"/>
              <a:ext cx="4672664" cy="585869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01DD4E-D1F7-4E1A-A374-5EC11E02B220}"/>
                </a:ext>
              </a:extLst>
            </p:cNvPr>
            <p:cNvSpPr/>
            <p:nvPr/>
          </p:nvSpPr>
          <p:spPr>
            <a:xfrm>
              <a:off x="4172566" y="4680585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2A8DD2-E38B-4337-85EE-A587404848ED}"/>
                </a:ext>
              </a:extLst>
            </p:cNvPr>
            <p:cNvSpPr/>
            <p:nvPr/>
          </p:nvSpPr>
          <p:spPr>
            <a:xfrm>
              <a:off x="4509751" y="4687184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49D999-7200-44AD-BDAC-B4BDA6F981AF}"/>
                </a:ext>
              </a:extLst>
            </p:cNvPr>
            <p:cNvSpPr/>
            <p:nvPr/>
          </p:nvSpPr>
          <p:spPr>
            <a:xfrm>
              <a:off x="4872102" y="4680585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0C8CB6-D027-4DAC-94D5-43C21FE5A5D4}"/>
              </a:ext>
            </a:extLst>
          </p:cNvPr>
          <p:cNvCxnSpPr>
            <a:cxnSpLocks/>
          </p:cNvCxnSpPr>
          <p:nvPr/>
        </p:nvCxnSpPr>
        <p:spPr>
          <a:xfrm>
            <a:off x="3472249" y="3549232"/>
            <a:ext cx="2860589" cy="20645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7" y="480036"/>
            <a:ext cx="8476581" cy="692925"/>
          </a:xfrm>
        </p:spPr>
        <p:txBody>
          <a:bodyPr>
            <a:noAutofit/>
          </a:bodyPr>
          <a:lstStyle/>
          <a:p>
            <a:r>
              <a:rPr lang="en-US" sz="2800" dirty="0"/>
              <a:t>Download the </a:t>
            </a:r>
            <a:r>
              <a:rPr lang="en-US" sz="2800" dirty="0" err="1"/>
              <a:t>led_flash</a:t>
            </a:r>
            <a:r>
              <a:rPr lang="en-US" sz="2800" dirty="0"/>
              <a:t> sketch and upload to your Arduino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397888" y="1502372"/>
            <a:ext cx="417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“</a:t>
            </a:r>
            <a:r>
              <a:rPr lang="en-US" dirty="0" err="1"/>
              <a:t>led_flash.ino</a:t>
            </a:r>
            <a:r>
              <a:rPr lang="en-US" dirty="0"/>
              <a:t>” from KM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  https://github.com/KnoxMakers/CodingWorkshops/tree/master/MusicBox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62FA8C-D80F-4F5F-A3CA-BEB81A3FAAF0}"/>
              </a:ext>
            </a:extLst>
          </p:cNvPr>
          <p:cNvSpPr txBox="1"/>
          <p:nvPr/>
        </p:nvSpPr>
        <p:spPr>
          <a:xfrm>
            <a:off x="4905632" y="1502372"/>
            <a:ext cx="3853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to Arduino using the upload button:</a:t>
            </a:r>
          </a:p>
          <a:p>
            <a:r>
              <a:rPr lang="en-US" dirty="0"/>
              <a:t>    Look for the “Done uploading” (or errors) in the status 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D29B39-AE98-4131-8EB3-0AB1B60A51DF}"/>
              </a:ext>
            </a:extLst>
          </p:cNvPr>
          <p:cNvGrpSpPr/>
          <p:nvPr/>
        </p:nvGrpSpPr>
        <p:grpSpPr>
          <a:xfrm>
            <a:off x="4657472" y="2883337"/>
            <a:ext cx="3853301" cy="3686299"/>
            <a:chOff x="5661923" y="2569220"/>
            <a:chExt cx="2793245" cy="270402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F603588-7B3E-4510-B82A-91941E501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923" y="2569220"/>
              <a:ext cx="2793245" cy="2704025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1495487-EAEE-4DCA-9F73-808445F219FB}"/>
                </a:ext>
              </a:extLst>
            </p:cNvPr>
            <p:cNvSpPr/>
            <p:nvPr/>
          </p:nvSpPr>
          <p:spPr>
            <a:xfrm>
              <a:off x="5743961" y="2715203"/>
              <a:ext cx="163384" cy="16813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EE67DA-A9DE-46BD-AF15-D44BECF60F36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883339" y="2121408"/>
            <a:ext cx="112694" cy="960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14FD6B-F365-4C1C-B9CA-B9FE677C439F}"/>
              </a:ext>
            </a:extLst>
          </p:cNvPr>
          <p:cNvCxnSpPr>
            <a:cxnSpLocks/>
          </p:cNvCxnSpPr>
          <p:nvPr/>
        </p:nvCxnSpPr>
        <p:spPr>
          <a:xfrm flipH="1">
            <a:off x="5301049" y="2384854"/>
            <a:ext cx="1309260" cy="3558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89692E-3829-4A13-BFC7-4458B580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4" y="3032112"/>
            <a:ext cx="3920935" cy="327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8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597838"/>
            <a:ext cx="7966710" cy="692925"/>
          </a:xfrm>
        </p:spPr>
        <p:txBody>
          <a:bodyPr>
            <a:noAutofit/>
          </a:bodyPr>
          <a:lstStyle/>
          <a:p>
            <a:r>
              <a:rPr lang="en-US" sz="2800" dirty="0"/>
              <a:t>Connect the Pushbutton to your Arduino and press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731520" y="1619762"/>
            <a:ext cx="59527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 wire goes to GND, one wire goes to D8.</a:t>
            </a:r>
          </a:p>
          <a:p>
            <a:r>
              <a:rPr lang="en-US" sz="2000" dirty="0"/>
              <a:t>It doesn’t matter which wire goes to which pin</a:t>
            </a:r>
          </a:p>
          <a:p>
            <a:r>
              <a:rPr lang="en-US" sz="2000" dirty="0"/>
              <a:t>It doesn’t matter which pin labeled GND you use</a:t>
            </a:r>
          </a:p>
          <a:p>
            <a:endParaRPr lang="en-US" sz="2000" dirty="0"/>
          </a:p>
          <a:p>
            <a:r>
              <a:rPr lang="en-US" sz="2000" dirty="0"/>
              <a:t>When pressing the wires onto the pins use some force on the wire itself, not just the plastic housing, to help seat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6B555-56C3-43AC-96C3-B01D30AD0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31145" r="22121" b="33120"/>
          <a:stretch/>
        </p:blipFill>
        <p:spPr>
          <a:xfrm rot="10800000">
            <a:off x="1081061" y="4661768"/>
            <a:ext cx="2461347" cy="7234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D22D27-5FFF-4A75-BFF0-2D6573078572}"/>
              </a:ext>
            </a:extLst>
          </p:cNvPr>
          <p:cNvGrpSpPr/>
          <p:nvPr/>
        </p:nvGrpSpPr>
        <p:grpSpPr>
          <a:xfrm>
            <a:off x="4024720" y="4140012"/>
            <a:ext cx="4177447" cy="1767012"/>
            <a:chOff x="3888797" y="4056623"/>
            <a:chExt cx="3642012" cy="14859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2EF0CA-C25D-478A-BDCD-076C515DD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3" t="22549" r="21818" b="26092"/>
            <a:stretch/>
          </p:blipFill>
          <p:spPr>
            <a:xfrm rot="10800000">
              <a:off x="3888797" y="4056623"/>
              <a:ext cx="3642012" cy="1485901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73113EE-F9A9-4826-B850-6BD2B21764FB}"/>
                </a:ext>
              </a:extLst>
            </p:cNvPr>
            <p:cNvSpPr/>
            <p:nvPr/>
          </p:nvSpPr>
          <p:spPr>
            <a:xfrm>
              <a:off x="4721580" y="5313071"/>
              <a:ext cx="163384" cy="16813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5F91E76-4C87-40CE-B0C1-B75B5407D9EF}"/>
                </a:ext>
              </a:extLst>
            </p:cNvPr>
            <p:cNvSpPr/>
            <p:nvPr/>
          </p:nvSpPr>
          <p:spPr>
            <a:xfrm>
              <a:off x="6126195" y="5313071"/>
              <a:ext cx="163384" cy="16813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64178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CA81D1-B10F-4243-9D0B-4687CD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1518543"/>
            <a:ext cx="3372321" cy="43249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4485504" y="1724645"/>
            <a:ext cx="4435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sketch is broadly organized into 3 sections</a:t>
            </a:r>
          </a:p>
          <a:p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Definitions: which pins are used for what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This makes the code below easier to read</a:t>
            </a:r>
          </a:p>
          <a:p>
            <a:pPr marL="214313" indent="-214313">
              <a:buFontTx/>
              <a:buChar char="-"/>
            </a:pP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Setup() – function is run one time, each time the Arduino is powered up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Used to set pins as inputs or outputs</a:t>
            </a:r>
          </a:p>
          <a:p>
            <a:pPr marL="214313" indent="-214313">
              <a:buFontTx/>
              <a:buChar char="-"/>
            </a:pP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loop() – function is run over and over as long as the Arduino is powered up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Logic that determines what to do when button is pressed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670832"/>
            <a:ext cx="8031737" cy="600461"/>
          </a:xfrm>
        </p:spPr>
        <p:txBody>
          <a:bodyPr>
            <a:no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led_flash</a:t>
            </a:r>
            <a:r>
              <a:rPr lang="en-US" sz="3600" dirty="0"/>
              <a:t> sketch explained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18E601-60DC-48B2-8A83-771AB5D0E368}"/>
              </a:ext>
            </a:extLst>
          </p:cNvPr>
          <p:cNvCxnSpPr>
            <a:cxnSpLocks/>
          </p:cNvCxnSpPr>
          <p:nvPr/>
        </p:nvCxnSpPr>
        <p:spPr>
          <a:xfrm flipH="1">
            <a:off x="2863849" y="2755201"/>
            <a:ext cx="16835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51EF53-7647-4236-AD12-C30B80C6D014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467100" y="3848303"/>
            <a:ext cx="101840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57CEDE-B2CA-4C11-A311-13B5752C7ABC}"/>
              </a:ext>
            </a:extLst>
          </p:cNvPr>
          <p:cNvCxnSpPr>
            <a:cxnSpLocks/>
          </p:cNvCxnSpPr>
          <p:nvPr/>
        </p:nvCxnSpPr>
        <p:spPr>
          <a:xfrm flipH="1">
            <a:off x="4006685" y="5006340"/>
            <a:ext cx="4788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567971-10F8-4BD6-95E0-DA8E77135C6D}"/>
              </a:ext>
            </a:extLst>
          </p:cNvPr>
          <p:cNvSpPr/>
          <p:nvPr/>
        </p:nvSpPr>
        <p:spPr>
          <a:xfrm>
            <a:off x="634364" y="2571750"/>
            <a:ext cx="2229485" cy="5257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49B962-0A70-4F48-A001-2BB0419E8D87}"/>
              </a:ext>
            </a:extLst>
          </p:cNvPr>
          <p:cNvSpPr/>
          <p:nvPr/>
        </p:nvSpPr>
        <p:spPr>
          <a:xfrm>
            <a:off x="634365" y="3389508"/>
            <a:ext cx="2832735" cy="858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FF9C1C-5444-4903-A9A3-978BD5AD760E}"/>
              </a:ext>
            </a:extLst>
          </p:cNvPr>
          <p:cNvSpPr/>
          <p:nvPr/>
        </p:nvSpPr>
        <p:spPr>
          <a:xfrm>
            <a:off x="634364" y="4397988"/>
            <a:ext cx="3372321" cy="149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6290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E879A9CF-067D-432A-89FF-FECC3ECC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38" r="13851" b="39243"/>
          <a:stretch/>
        </p:blipFill>
        <p:spPr>
          <a:xfrm>
            <a:off x="588820" y="1668833"/>
            <a:ext cx="4083805" cy="10346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4460248" y="2822832"/>
            <a:ext cx="43948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Arduino pins are configured as inputs they can also be configured to have internal pull-up resistors enabled</a:t>
            </a:r>
          </a:p>
          <a:p>
            <a:endParaRPr lang="en-US" dirty="0"/>
          </a:p>
          <a:p>
            <a:r>
              <a:rPr lang="en-US" dirty="0"/>
              <a:t>These resistors provide a gentle pull-up to the </a:t>
            </a:r>
            <a:r>
              <a:rPr lang="en-US" dirty="0" err="1"/>
              <a:t>Vcc</a:t>
            </a:r>
            <a:r>
              <a:rPr lang="en-US" dirty="0"/>
              <a:t> of the device</a:t>
            </a:r>
          </a:p>
          <a:p>
            <a:endParaRPr lang="en-US" dirty="0"/>
          </a:p>
          <a:p>
            <a:r>
              <a:rPr lang="en-US" dirty="0"/>
              <a:t>When the switch is pressed, it pulls the pin to ground much more strongly than the pull-up pulls to </a:t>
            </a:r>
            <a:r>
              <a:rPr lang="en-US" dirty="0" err="1"/>
              <a:t>Vcc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Arduinos also have a pull-down option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670832"/>
            <a:ext cx="8031737" cy="600461"/>
          </a:xfrm>
        </p:spPr>
        <p:txBody>
          <a:bodyPr>
            <a:noAutofit/>
          </a:bodyPr>
          <a:lstStyle/>
          <a:p>
            <a:r>
              <a:rPr lang="en-US" sz="3600" dirty="0"/>
              <a:t>INPUT_PULLUP explained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567971-10F8-4BD6-95E0-DA8E77135C6D}"/>
              </a:ext>
            </a:extLst>
          </p:cNvPr>
          <p:cNvSpPr/>
          <p:nvPr/>
        </p:nvSpPr>
        <p:spPr>
          <a:xfrm>
            <a:off x="2990850" y="2216150"/>
            <a:ext cx="1581150" cy="247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D3FF69-F211-4D66-9014-86D7A58C0DBB}"/>
              </a:ext>
            </a:extLst>
          </p:cNvPr>
          <p:cNvSpPr/>
          <p:nvPr/>
        </p:nvSpPr>
        <p:spPr>
          <a:xfrm>
            <a:off x="633484" y="3174959"/>
            <a:ext cx="2048364" cy="2772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7EB5DF-CB0C-48E7-8552-76908F396571}"/>
              </a:ext>
            </a:extLst>
          </p:cNvPr>
          <p:cNvSpPr/>
          <p:nvPr/>
        </p:nvSpPr>
        <p:spPr>
          <a:xfrm>
            <a:off x="877803" y="4762351"/>
            <a:ext cx="1143625" cy="443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Logic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86862-9416-444E-BC8B-D56AFFDE25AE}"/>
              </a:ext>
            </a:extLst>
          </p:cNvPr>
          <p:cNvGrpSpPr/>
          <p:nvPr/>
        </p:nvGrpSpPr>
        <p:grpSpPr>
          <a:xfrm>
            <a:off x="2218613" y="4101549"/>
            <a:ext cx="94268" cy="882305"/>
            <a:chOff x="2159982" y="3622594"/>
            <a:chExt cx="94268" cy="88230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CA85C74-6388-4EFA-97E3-B92A4689318B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1E750D-A2A5-4CD3-B2AB-835C00E2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1ACF87-C6F5-44B6-B4D9-9604DF7C47DB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6E1803-FFBA-4451-95B3-BB0122865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7411AC-0168-49C9-91DD-010A1BF446FE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285AD0-18CF-4648-912D-7B5C5C9E2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43FEBC-BE46-4CF9-B012-5322BF6ADF4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B3D9DD-2F87-46DD-AFBE-1EEFE15194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1EDABA-A68E-4496-91B0-A136095D19B4}"/>
              </a:ext>
            </a:extLst>
          </p:cNvPr>
          <p:cNvCxnSpPr>
            <a:stCxn id="12" idx="3"/>
          </p:cNvCxnSpPr>
          <p:nvPr/>
        </p:nvCxnSpPr>
        <p:spPr>
          <a:xfrm>
            <a:off x="2021428" y="4983854"/>
            <a:ext cx="13464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DD0A09-C25D-4A34-8E93-2A6B1FF6356A}"/>
              </a:ext>
            </a:extLst>
          </p:cNvPr>
          <p:cNvSpPr txBox="1"/>
          <p:nvPr/>
        </p:nvSpPr>
        <p:spPr>
          <a:xfrm>
            <a:off x="2681848" y="4634206"/>
            <a:ext cx="5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619CC0-A601-4402-A2D5-EDEC743D477C}"/>
              </a:ext>
            </a:extLst>
          </p:cNvPr>
          <p:cNvSpPr txBox="1"/>
          <p:nvPr/>
        </p:nvSpPr>
        <p:spPr>
          <a:xfrm>
            <a:off x="2007671" y="3738016"/>
            <a:ext cx="5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99441D-9E8C-4C1F-8B4D-C6F854DAFF06}"/>
              </a:ext>
            </a:extLst>
          </p:cNvPr>
          <p:cNvSpPr/>
          <p:nvPr/>
        </p:nvSpPr>
        <p:spPr>
          <a:xfrm>
            <a:off x="3361724" y="4903540"/>
            <a:ext cx="158230" cy="15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710D3D-6845-456F-85A7-CC71F390F23E}"/>
              </a:ext>
            </a:extLst>
          </p:cNvPr>
          <p:cNvSpPr/>
          <p:nvPr/>
        </p:nvSpPr>
        <p:spPr>
          <a:xfrm>
            <a:off x="3627397" y="4903540"/>
            <a:ext cx="158230" cy="15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F33FA1-8629-4101-8B80-9D446D2566C5}"/>
              </a:ext>
            </a:extLst>
          </p:cNvPr>
          <p:cNvCxnSpPr>
            <a:cxnSpLocks/>
          </p:cNvCxnSpPr>
          <p:nvPr/>
        </p:nvCxnSpPr>
        <p:spPr>
          <a:xfrm>
            <a:off x="3361724" y="4804246"/>
            <a:ext cx="4239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7A3CA8-1C3C-4554-98ED-645091AC7A0A}"/>
              </a:ext>
            </a:extLst>
          </p:cNvPr>
          <p:cNvCxnSpPr>
            <a:cxnSpLocks/>
          </p:cNvCxnSpPr>
          <p:nvPr/>
        </p:nvCxnSpPr>
        <p:spPr>
          <a:xfrm>
            <a:off x="3573675" y="4596220"/>
            <a:ext cx="0" cy="208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8C0BD-AFA9-4948-BD61-D73734981CEA}"/>
              </a:ext>
            </a:extLst>
          </p:cNvPr>
          <p:cNvCxnSpPr>
            <a:cxnSpLocks/>
          </p:cNvCxnSpPr>
          <p:nvPr/>
        </p:nvCxnSpPr>
        <p:spPr>
          <a:xfrm>
            <a:off x="3757768" y="4984346"/>
            <a:ext cx="24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ED9A8CE-46FF-4795-9DEB-6E0B5A9E9A64}"/>
              </a:ext>
            </a:extLst>
          </p:cNvPr>
          <p:cNvGrpSpPr/>
          <p:nvPr/>
        </p:nvGrpSpPr>
        <p:grpSpPr>
          <a:xfrm>
            <a:off x="3843737" y="4975478"/>
            <a:ext cx="289976" cy="351902"/>
            <a:chOff x="3724676" y="5283454"/>
            <a:chExt cx="289976" cy="35190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C51D53-F6D5-48DC-920A-6B772BA53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70218" y="5283454"/>
              <a:ext cx="0" cy="2080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5A157C-6191-44E3-89B9-1F542033B193}"/>
                </a:ext>
              </a:extLst>
            </p:cNvPr>
            <p:cNvCxnSpPr>
              <a:cxnSpLocks/>
            </p:cNvCxnSpPr>
            <p:nvPr/>
          </p:nvCxnSpPr>
          <p:spPr>
            <a:xfrm>
              <a:off x="3724676" y="5497629"/>
              <a:ext cx="289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294A3A5-7D0C-4577-9B3E-DD853F36F5F7}"/>
                </a:ext>
              </a:extLst>
            </p:cNvPr>
            <p:cNvCxnSpPr>
              <a:cxnSpLocks/>
            </p:cNvCxnSpPr>
            <p:nvPr/>
          </p:nvCxnSpPr>
          <p:spPr>
            <a:xfrm>
              <a:off x="3783805" y="5568681"/>
              <a:ext cx="1714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D06B81-1CF7-4E98-A8BE-17C3B4DD7C8D}"/>
                </a:ext>
              </a:extLst>
            </p:cNvPr>
            <p:cNvCxnSpPr>
              <a:cxnSpLocks/>
            </p:cNvCxnSpPr>
            <p:nvPr/>
          </p:nvCxnSpPr>
          <p:spPr>
            <a:xfrm>
              <a:off x="3839263" y="5635356"/>
              <a:ext cx="69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60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3" y="450172"/>
            <a:ext cx="7381183" cy="692925"/>
          </a:xfrm>
        </p:spPr>
        <p:txBody>
          <a:bodyPr>
            <a:noAutofit/>
          </a:bodyPr>
          <a:lstStyle/>
          <a:p>
            <a:r>
              <a:rPr lang="en-US" sz="3200" dirty="0"/>
              <a:t>Let’s hook up the circuit so we have a speaker to use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5797-B460-44F3-9BCF-34699419B5DD}"/>
              </a:ext>
            </a:extLst>
          </p:cNvPr>
          <p:cNvSpPr/>
          <p:nvPr/>
        </p:nvSpPr>
        <p:spPr>
          <a:xfrm>
            <a:off x="811687" y="1448882"/>
            <a:ext cx="5236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dirty="0"/>
              <a:t>Put AAA batteries in battery box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Turn battery box switch off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Connect battery box red leads to Arduino “5V” and Audio Amp “VCC”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Connect black leads to GND and GND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57F59E-B260-42EF-82E6-E31365EF3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7800" r="11320"/>
          <a:stretch/>
        </p:blipFill>
        <p:spPr>
          <a:xfrm rot="5400000">
            <a:off x="443637" y="3414635"/>
            <a:ext cx="2430233" cy="16909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7BC4BEE-EAB6-4887-B918-6ED549858B3E}"/>
              </a:ext>
            </a:extLst>
          </p:cNvPr>
          <p:cNvSpPr/>
          <p:nvPr/>
        </p:nvSpPr>
        <p:spPr>
          <a:xfrm>
            <a:off x="5493696" y="2491815"/>
            <a:ext cx="25413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50" dirty="0"/>
              <a:t>5.  Connect the jumper wire from the </a:t>
            </a:r>
            <a:r>
              <a:rPr lang="en-US" sz="1850"/>
              <a:t>Arduino D9 </a:t>
            </a:r>
            <a:r>
              <a:rPr lang="en-US" sz="1850" dirty="0"/>
              <a:t>to the audio amp “IN”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570352F-C7D8-4CB4-A8EA-5B64B6F6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7" t="5107" r="25075" b="4209"/>
          <a:stretch/>
        </p:blipFill>
        <p:spPr>
          <a:xfrm rot="5400000">
            <a:off x="5291989" y="3392513"/>
            <a:ext cx="1173995" cy="126745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9B486-E9A0-4627-BA09-1964976692DB}"/>
              </a:ext>
            </a:extLst>
          </p:cNvPr>
          <p:cNvGrpSpPr/>
          <p:nvPr/>
        </p:nvGrpSpPr>
        <p:grpSpPr>
          <a:xfrm>
            <a:off x="3884202" y="3049370"/>
            <a:ext cx="893618" cy="2460716"/>
            <a:chOff x="4638607" y="2929753"/>
            <a:chExt cx="1191491" cy="32809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12E014-2525-4205-99A1-9BCBAF4CA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3" t="40123" r="32749" b="28990"/>
            <a:stretch/>
          </p:blipFill>
          <p:spPr>
            <a:xfrm rot="5400000">
              <a:off x="3630689" y="3937671"/>
              <a:ext cx="3207328" cy="1191491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E19AC3-B11D-4CC2-92C7-766A45E33BAB}"/>
                </a:ext>
              </a:extLst>
            </p:cNvPr>
            <p:cNvSpPr/>
            <p:nvPr/>
          </p:nvSpPr>
          <p:spPr>
            <a:xfrm>
              <a:off x="5386752" y="5864344"/>
              <a:ext cx="290946" cy="3463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BD190D-7A65-4950-ABD3-63A47DA45638}"/>
                </a:ext>
              </a:extLst>
            </p:cNvPr>
            <p:cNvSpPr/>
            <p:nvPr/>
          </p:nvSpPr>
          <p:spPr>
            <a:xfrm>
              <a:off x="4738359" y="5864344"/>
              <a:ext cx="290946" cy="3463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28EA06-D546-4FD3-AD2D-9581D44248DC}"/>
                </a:ext>
              </a:extLst>
            </p:cNvPr>
            <p:cNvSpPr/>
            <p:nvPr/>
          </p:nvSpPr>
          <p:spPr>
            <a:xfrm>
              <a:off x="4966961" y="5864344"/>
              <a:ext cx="290946" cy="3463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127497-7957-4723-A615-208D197BF13D}"/>
              </a:ext>
            </a:extLst>
          </p:cNvPr>
          <p:cNvGrpSpPr/>
          <p:nvPr/>
        </p:nvGrpSpPr>
        <p:grpSpPr>
          <a:xfrm>
            <a:off x="2729615" y="3051659"/>
            <a:ext cx="995125" cy="2416862"/>
            <a:chOff x="3099158" y="2932805"/>
            <a:chExt cx="1326833" cy="32224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01EEA6-F11D-4B27-B0F3-7DF8FF128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6" t="23064" r="22626" b="26296"/>
            <a:stretch/>
          </p:blipFill>
          <p:spPr>
            <a:xfrm rot="5400000">
              <a:off x="2145471" y="3886492"/>
              <a:ext cx="3222483" cy="131511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1E73AA-60A2-4242-AFE0-63C3AC0A6501}"/>
                </a:ext>
              </a:extLst>
            </p:cNvPr>
            <p:cNvSpPr/>
            <p:nvPr/>
          </p:nvSpPr>
          <p:spPr>
            <a:xfrm>
              <a:off x="3113011" y="5249194"/>
              <a:ext cx="200892" cy="2355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81266D-D35C-45B3-A478-7F25369B0D7B}"/>
                </a:ext>
              </a:extLst>
            </p:cNvPr>
            <p:cNvSpPr/>
            <p:nvPr/>
          </p:nvSpPr>
          <p:spPr>
            <a:xfrm>
              <a:off x="3106084" y="5595553"/>
              <a:ext cx="200892" cy="2355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D753BF-E31D-49B4-B5A9-7D2698402B61}"/>
                </a:ext>
              </a:extLst>
            </p:cNvPr>
            <p:cNvSpPr/>
            <p:nvPr/>
          </p:nvSpPr>
          <p:spPr>
            <a:xfrm>
              <a:off x="4225099" y="3873567"/>
              <a:ext cx="200892" cy="2355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D23FCB-647A-4144-9B9A-6C316E1966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25038" r="11531" b="20715"/>
          <a:stretch/>
        </p:blipFill>
        <p:spPr>
          <a:xfrm rot="5400000">
            <a:off x="6776887" y="4074607"/>
            <a:ext cx="2355968" cy="8846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BF7615-D7DA-41C2-A5E8-5302B4BDBC64}"/>
              </a:ext>
            </a:extLst>
          </p:cNvPr>
          <p:cNvSpPr/>
          <p:nvPr/>
        </p:nvSpPr>
        <p:spPr>
          <a:xfrm>
            <a:off x="4937881" y="5139406"/>
            <a:ext cx="268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  Insert the speaker wire pins into the green terminals on the audio amplifier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86ECC-038A-46A7-BF30-5F8346C06466}"/>
              </a:ext>
            </a:extLst>
          </p:cNvPr>
          <p:cNvCxnSpPr>
            <a:cxnSpLocks/>
          </p:cNvCxnSpPr>
          <p:nvPr/>
        </p:nvCxnSpPr>
        <p:spPr>
          <a:xfrm flipV="1">
            <a:off x="7176400" y="5352021"/>
            <a:ext cx="736277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EB98B3-8CB6-4B7F-A6C6-EA6CA7E7EEF7}"/>
              </a:ext>
            </a:extLst>
          </p:cNvPr>
          <p:cNvCxnSpPr>
            <a:cxnSpLocks/>
          </p:cNvCxnSpPr>
          <p:nvPr/>
        </p:nvCxnSpPr>
        <p:spPr>
          <a:xfrm flipH="1" flipV="1">
            <a:off x="4572001" y="3656056"/>
            <a:ext cx="826358" cy="1501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9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93" y="471853"/>
            <a:ext cx="6892810" cy="692925"/>
          </a:xfrm>
        </p:spPr>
        <p:txBody>
          <a:bodyPr>
            <a:noAutofit/>
          </a:bodyPr>
          <a:lstStyle/>
          <a:p>
            <a:r>
              <a:rPr lang="en-US" sz="3200" dirty="0"/>
              <a:t>Now modify the code to make it play a tone when you press the button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5752648" y="4240691"/>
            <a:ext cx="2840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Add these two lines to the code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Upload the sketch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Try it out!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33840-F692-4534-B49B-13FFB3CF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25" y="3916611"/>
            <a:ext cx="4109620" cy="215433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013724-0F29-41AF-BE89-76C9C4727341}"/>
              </a:ext>
            </a:extLst>
          </p:cNvPr>
          <p:cNvSpPr/>
          <p:nvPr/>
        </p:nvSpPr>
        <p:spPr>
          <a:xfrm>
            <a:off x="1567914" y="4764044"/>
            <a:ext cx="2287566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2FDCBA-8CB4-4881-AB76-F1A0837641E9}"/>
              </a:ext>
            </a:extLst>
          </p:cNvPr>
          <p:cNvSpPr/>
          <p:nvPr/>
        </p:nvSpPr>
        <p:spPr>
          <a:xfrm>
            <a:off x="1604983" y="5184401"/>
            <a:ext cx="1978508" cy="1963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C3F5A-4D30-4803-8C7A-10CC5886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" y="1788014"/>
            <a:ext cx="4755509" cy="1590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A68AC-CACB-4C81-B562-EBCE3594916A}"/>
              </a:ext>
            </a:extLst>
          </p:cNvPr>
          <p:cNvSpPr txBox="1"/>
          <p:nvPr/>
        </p:nvSpPr>
        <p:spPr>
          <a:xfrm>
            <a:off x="5701848" y="2169773"/>
            <a:ext cx="284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Add this line to the setup()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02FC7-AC4B-43D4-BD0C-803F571D9E01}"/>
              </a:ext>
            </a:extLst>
          </p:cNvPr>
          <p:cNvSpPr/>
          <p:nvPr/>
        </p:nvSpPr>
        <p:spPr>
          <a:xfrm>
            <a:off x="1179274" y="2418319"/>
            <a:ext cx="3557825" cy="2677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1822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8DA83-2271-4FF3-8E75-EA5DCDF2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0" y="3681662"/>
            <a:ext cx="2934109" cy="2896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1553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Now download </a:t>
            </a:r>
            <a:r>
              <a:rPr lang="en-US" sz="3200" dirty="0" err="1"/>
              <a:t>fur_elise.ino</a:t>
            </a:r>
            <a:r>
              <a:rPr lang="en-US" sz="3200" dirty="0"/>
              <a:t>, upload and try it out!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58923-2F35-4A9E-9990-F6CDABB515A2}"/>
              </a:ext>
            </a:extLst>
          </p:cNvPr>
          <p:cNvGrpSpPr/>
          <p:nvPr/>
        </p:nvGrpSpPr>
        <p:grpSpPr>
          <a:xfrm>
            <a:off x="3237473" y="3835314"/>
            <a:ext cx="5513335" cy="2673995"/>
            <a:chOff x="5304559" y="1443905"/>
            <a:chExt cx="5905500" cy="2608983"/>
          </a:xfrm>
        </p:grpSpPr>
        <p:pic>
          <p:nvPicPr>
            <p:cNvPr id="9218" name="Picture 2" descr="https://cdn.instructables.com/FGT/DEUY/IBUSWMNA/FGTDEUYIBUSWMNA.MEDIUM.jpg">
              <a:extLst>
                <a:ext uri="{FF2B5EF4-FFF2-40B4-BE49-F238E27FC236}">
                  <a16:creationId xmlns:a16="http://schemas.microsoft.com/office/drawing/2014/main" id="{C79F91C0-ADFD-4EA0-9001-FAE0614C2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559" y="1443905"/>
              <a:ext cx="59055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Related image">
              <a:extLst>
                <a:ext uri="{FF2B5EF4-FFF2-40B4-BE49-F238E27FC236}">
                  <a16:creationId xmlns:a16="http://schemas.microsoft.com/office/drawing/2014/main" id="{565114E5-0E57-4D7B-B6E6-65EA203C2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45955" r="5405" b="5087"/>
            <a:stretch/>
          </p:blipFill>
          <p:spPr bwMode="auto">
            <a:xfrm>
              <a:off x="6045515" y="3218153"/>
              <a:ext cx="3743010" cy="83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2C41-530B-4FA3-A58A-0E92CB4D9111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2364100" y="4663440"/>
            <a:ext cx="3350900" cy="1845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C08F2DE-73B7-4F67-8F38-C7854FAD9591}"/>
              </a:ext>
            </a:extLst>
          </p:cNvPr>
          <p:cNvSpPr/>
          <p:nvPr/>
        </p:nvSpPr>
        <p:spPr>
          <a:xfrm>
            <a:off x="2073587" y="6431507"/>
            <a:ext cx="290513" cy="1556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62FA8C-D80F-4F5F-A3CA-BEB81A3FAAF0}"/>
              </a:ext>
            </a:extLst>
          </p:cNvPr>
          <p:cNvSpPr txBox="1"/>
          <p:nvPr/>
        </p:nvSpPr>
        <p:spPr>
          <a:xfrm>
            <a:off x="1085850" y="1489081"/>
            <a:ext cx="7138871" cy="193899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We added a few things to the definitions part of the sketch.</a:t>
            </a:r>
          </a:p>
          <a:p>
            <a:endParaRPr lang="en-US" sz="2000" dirty="0"/>
          </a:p>
          <a:p>
            <a:r>
              <a:rPr lang="en-US" sz="2000" dirty="0"/>
              <a:t>The first is a table that assigns names to frequencies, or notes.</a:t>
            </a:r>
          </a:p>
          <a:p>
            <a:endParaRPr lang="en-US" sz="2000" dirty="0"/>
          </a:p>
          <a:p>
            <a:r>
              <a:rPr lang="en-US" sz="2000" dirty="0"/>
              <a:t>In music, a key on the piano, or note on sheet music, corresponds to a particular frequency.</a:t>
            </a:r>
          </a:p>
        </p:txBody>
      </p:sp>
    </p:spTree>
    <p:extLst>
      <p:ext uri="{BB962C8B-B14F-4D97-AF65-F5344CB8AC3E}">
        <p14:creationId xmlns:p14="http://schemas.microsoft.com/office/powerpoint/2010/main" val="303024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C9021B-5AAE-4D1C-B5B4-E8B7D6C1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0" y="1581067"/>
            <a:ext cx="2724530" cy="118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436143"/>
            <a:ext cx="7966710" cy="692925"/>
          </a:xfrm>
        </p:spPr>
        <p:txBody>
          <a:bodyPr>
            <a:noAutofit/>
          </a:bodyPr>
          <a:lstStyle/>
          <a:p>
            <a:r>
              <a:rPr lang="en-US" sz="3600" dirty="0"/>
              <a:t>Now download </a:t>
            </a:r>
            <a:r>
              <a:rPr lang="en-US" sz="3600" dirty="0" err="1"/>
              <a:t>fur_elise.ino</a:t>
            </a:r>
            <a:r>
              <a:rPr lang="en-US" sz="3600" dirty="0"/>
              <a:t>, upload and try it out!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62FA8C-D80F-4F5F-A3CA-BEB81A3FAAF0}"/>
              </a:ext>
            </a:extLst>
          </p:cNvPr>
          <p:cNvSpPr txBox="1"/>
          <p:nvPr/>
        </p:nvSpPr>
        <p:spPr>
          <a:xfrm>
            <a:off x="2931279" y="2441047"/>
            <a:ext cx="593859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melody is made up of pairs of note names and durations.</a:t>
            </a:r>
          </a:p>
          <a:p>
            <a:r>
              <a:rPr lang="en-US" dirty="0"/>
              <a:t>	- Play the note HI_E for 150 milliseconds</a:t>
            </a:r>
          </a:p>
          <a:p>
            <a:r>
              <a:rPr lang="en-US" dirty="0"/>
              <a:t>	- Then play the note HI_DSHARP for 150 milliseconds</a:t>
            </a:r>
          </a:p>
          <a:p>
            <a:r>
              <a:rPr lang="en-US" dirty="0"/>
              <a:t>	-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543FB3-D121-4E09-931E-3BF53CF34E0C}"/>
              </a:ext>
            </a:extLst>
          </p:cNvPr>
          <p:cNvSpPr/>
          <p:nvPr/>
        </p:nvSpPr>
        <p:spPr>
          <a:xfrm>
            <a:off x="775064" y="1971861"/>
            <a:ext cx="1336431" cy="1905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686D1-DD72-44C4-8ECB-B459B07FB5C0}"/>
              </a:ext>
            </a:extLst>
          </p:cNvPr>
          <p:cNvSpPr txBox="1"/>
          <p:nvPr/>
        </p:nvSpPr>
        <p:spPr>
          <a:xfrm>
            <a:off x="3721851" y="1019489"/>
            <a:ext cx="459702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melody is made up of 40 notes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2C138A-15A4-4D29-AA11-E6DC2531EB24}"/>
              </a:ext>
            </a:extLst>
          </p:cNvPr>
          <p:cNvCxnSpPr>
            <a:cxnSpLocks/>
          </p:cNvCxnSpPr>
          <p:nvPr/>
        </p:nvCxnSpPr>
        <p:spPr>
          <a:xfrm flipH="1">
            <a:off x="2168611" y="1040711"/>
            <a:ext cx="1553240" cy="6478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B2D935-7575-498C-AD6B-0FDBC4AC8714}"/>
              </a:ext>
            </a:extLst>
          </p:cNvPr>
          <p:cNvCxnSpPr>
            <a:cxnSpLocks/>
          </p:cNvCxnSpPr>
          <p:nvPr/>
        </p:nvCxnSpPr>
        <p:spPr>
          <a:xfrm flipH="1" flipV="1">
            <a:off x="2111495" y="2076451"/>
            <a:ext cx="819784" cy="3546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82F15A-E253-43E7-B0D9-45DD0423A6CD}"/>
              </a:ext>
            </a:extLst>
          </p:cNvPr>
          <p:cNvSpPr txBox="1"/>
          <p:nvPr/>
        </p:nvSpPr>
        <p:spPr>
          <a:xfrm>
            <a:off x="2168611" y="3630163"/>
            <a:ext cx="6329595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melody is stored in a data structure called a 2D matrix of </a:t>
            </a:r>
            <a:r>
              <a:rPr lang="en-US" dirty="0" err="1"/>
              <a:t>int’s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968454-D064-40E8-ADFB-940CCA3861B3}"/>
              </a:ext>
            </a:extLst>
          </p:cNvPr>
          <p:cNvSpPr txBox="1"/>
          <p:nvPr/>
        </p:nvSpPr>
        <p:spPr>
          <a:xfrm>
            <a:off x="2706667" y="3989367"/>
            <a:ext cx="549249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fur_elise</a:t>
            </a:r>
            <a:r>
              <a:rPr lang="en-US" dirty="0"/>
              <a:t>[</a:t>
            </a:r>
            <a:r>
              <a:rPr lang="en-US" dirty="0" err="1"/>
              <a:t>note_count</a:t>
            </a:r>
            <a:r>
              <a:rPr lang="en-US" dirty="0"/>
              <a:t>] [2]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DC4343-1FC2-48D0-B8BC-FA3B1726016F}"/>
              </a:ext>
            </a:extLst>
          </p:cNvPr>
          <p:cNvSpPr txBox="1"/>
          <p:nvPr/>
        </p:nvSpPr>
        <p:spPr>
          <a:xfrm>
            <a:off x="1897810" y="4949513"/>
            <a:ext cx="2481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matrix stores values that are of type “</a:t>
            </a:r>
            <a:r>
              <a:rPr lang="en-US" dirty="0" err="1"/>
              <a:t>int</a:t>
            </a:r>
            <a:r>
              <a:rPr lang="en-US" dirty="0"/>
              <a:t>” which means integers</a:t>
            </a:r>
            <a:br>
              <a:rPr lang="en-US" dirty="0"/>
            </a:br>
            <a:r>
              <a:rPr lang="en-US" dirty="0"/>
              <a:t> (-100, -4, 0, 2, 3940)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0A4913-212C-4F91-9BD0-1907DC870705}"/>
              </a:ext>
            </a:extLst>
          </p:cNvPr>
          <p:cNvCxnSpPr>
            <a:cxnSpLocks/>
          </p:cNvCxnSpPr>
          <p:nvPr/>
        </p:nvCxnSpPr>
        <p:spPr>
          <a:xfrm flipH="1" flipV="1">
            <a:off x="2931279" y="4301109"/>
            <a:ext cx="485011" cy="721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505D544-1063-4707-8B2C-91D4DBDAFC6B}"/>
              </a:ext>
            </a:extLst>
          </p:cNvPr>
          <p:cNvSpPr txBox="1"/>
          <p:nvPr/>
        </p:nvSpPr>
        <p:spPr>
          <a:xfrm>
            <a:off x="4449759" y="4824358"/>
            <a:ext cx="36378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name of the variable is “</a:t>
            </a:r>
            <a:r>
              <a:rPr lang="en-US" sz="1700" dirty="0" err="1"/>
              <a:t>fur_elise</a:t>
            </a:r>
            <a:r>
              <a:rPr lang="en-US" sz="1700" dirty="0"/>
              <a:t>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568187-6E54-40D1-94AA-AD7A89E00900}"/>
              </a:ext>
            </a:extLst>
          </p:cNvPr>
          <p:cNvCxnSpPr>
            <a:cxnSpLocks/>
          </p:cNvCxnSpPr>
          <p:nvPr/>
        </p:nvCxnSpPr>
        <p:spPr>
          <a:xfrm flipH="1" flipV="1">
            <a:off x="3769881" y="4289554"/>
            <a:ext cx="920167" cy="61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64925D-D67B-49E7-9BA8-8A9AB634DBB3}"/>
              </a:ext>
            </a:extLst>
          </p:cNvPr>
          <p:cNvSpPr txBox="1"/>
          <p:nvPr/>
        </p:nvSpPr>
        <p:spPr>
          <a:xfrm>
            <a:off x="4690047" y="5538108"/>
            <a:ext cx="42049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The variable has 2 dimensions, rows and columns.</a:t>
            </a:r>
          </a:p>
          <a:p>
            <a:r>
              <a:rPr lang="en-US" sz="1700" dirty="0"/>
              <a:t>The number of rows is 40, the number of columns is 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64CFEE-2378-43EA-A214-578353A517F9}"/>
              </a:ext>
            </a:extLst>
          </p:cNvPr>
          <p:cNvCxnSpPr>
            <a:cxnSpLocks/>
          </p:cNvCxnSpPr>
          <p:nvPr/>
        </p:nvCxnSpPr>
        <p:spPr>
          <a:xfrm flipH="1" flipV="1">
            <a:off x="4864430" y="4301109"/>
            <a:ext cx="548290" cy="12485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86DD13-8169-44AA-B905-682B8652EC8E}"/>
              </a:ext>
            </a:extLst>
          </p:cNvPr>
          <p:cNvCxnSpPr>
            <a:cxnSpLocks/>
          </p:cNvCxnSpPr>
          <p:nvPr/>
        </p:nvCxnSpPr>
        <p:spPr>
          <a:xfrm flipH="1" flipV="1">
            <a:off x="5276336" y="4301110"/>
            <a:ext cx="166129" cy="1248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BF687F-6714-4B6A-A87B-22B9FFC81305}"/>
              </a:ext>
            </a:extLst>
          </p:cNvPr>
          <p:cNvSpPr txBox="1"/>
          <p:nvPr/>
        </p:nvSpPr>
        <p:spPr>
          <a:xfrm>
            <a:off x="3721851" y="1457076"/>
            <a:ext cx="4597025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found with one version of the Arduino IDE we needed to replace “</a:t>
            </a:r>
            <a:r>
              <a:rPr lang="en-US" dirty="0" err="1"/>
              <a:t>note_count</a:t>
            </a:r>
            <a:r>
              <a:rPr lang="en-US" dirty="0"/>
              <a:t>” with “40” to avoid a compiler error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C3826F-C5D7-4CF0-89AD-737EA8D2C3D8}"/>
              </a:ext>
            </a:extLst>
          </p:cNvPr>
          <p:cNvCxnSpPr>
            <a:cxnSpLocks/>
          </p:cNvCxnSpPr>
          <p:nvPr/>
        </p:nvCxnSpPr>
        <p:spPr>
          <a:xfrm flipH="1">
            <a:off x="2472559" y="1833961"/>
            <a:ext cx="1249292" cy="8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7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B4B3FF-0FFC-4DAE-8E13-43C054DDFEAC}"/>
              </a:ext>
            </a:extLst>
          </p:cNvPr>
          <p:cNvSpPr txBox="1"/>
          <p:nvPr/>
        </p:nvSpPr>
        <p:spPr>
          <a:xfrm>
            <a:off x="979782" y="2163138"/>
            <a:ext cx="710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Answer #1:   Build a digital music 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C42965-726A-40D0-B352-F60FE5C1067E}"/>
              </a:ext>
            </a:extLst>
          </p:cNvPr>
          <p:cNvSpPr txBox="1"/>
          <p:nvPr/>
        </p:nvSpPr>
        <p:spPr>
          <a:xfrm>
            <a:off x="3694800" y="3092908"/>
            <a:ext cx="4349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leave this class with  an Arduino platform (the music box) and the skills needed to play around with 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A9F1C6-DEAA-491E-937A-27AF36E79412}"/>
              </a:ext>
            </a:extLst>
          </p:cNvPr>
          <p:cNvSpPr txBox="1"/>
          <p:nvPr/>
        </p:nvSpPr>
        <p:spPr>
          <a:xfrm>
            <a:off x="1123833" y="3083514"/>
            <a:ext cx="287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The real answer:  </a:t>
            </a:r>
          </a:p>
        </p:txBody>
      </p:sp>
    </p:spTree>
    <p:extLst>
      <p:ext uri="{BB962C8B-B14F-4D97-AF65-F5344CB8AC3E}">
        <p14:creationId xmlns:p14="http://schemas.microsoft.com/office/powerpoint/2010/main" val="77533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490389"/>
            <a:ext cx="7966710" cy="692925"/>
          </a:xfrm>
        </p:spPr>
        <p:txBody>
          <a:bodyPr>
            <a:noAutofit/>
          </a:bodyPr>
          <a:lstStyle/>
          <a:p>
            <a:r>
              <a:rPr lang="en-US" sz="3600" dirty="0"/>
              <a:t>The Setup() portion is unchanged, just added comments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E79C2-E0E4-429C-AA48-414BF5D2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26"/>
          <a:stretch/>
        </p:blipFill>
        <p:spPr>
          <a:xfrm>
            <a:off x="579472" y="1451984"/>
            <a:ext cx="7975883" cy="4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95421"/>
            <a:ext cx="7966710" cy="6929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loop() portion is slightly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C0D6A-69C2-4D7F-AA73-D5810C81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631911"/>
            <a:ext cx="8409792" cy="204600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7C97D9D-7987-4FEF-891D-B57E121A24BE}"/>
              </a:ext>
            </a:extLst>
          </p:cNvPr>
          <p:cNvSpPr/>
          <p:nvPr/>
        </p:nvSpPr>
        <p:spPr>
          <a:xfrm>
            <a:off x="1327212" y="2743200"/>
            <a:ext cx="1854899" cy="2577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718-5E83-464F-B42C-1B84036C6A3D}"/>
              </a:ext>
            </a:extLst>
          </p:cNvPr>
          <p:cNvSpPr txBox="1"/>
          <p:nvPr/>
        </p:nvSpPr>
        <p:spPr>
          <a:xfrm>
            <a:off x="3678382" y="3677919"/>
            <a:ext cx="5008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pushbutton is pressed, now we call the function </a:t>
            </a:r>
            <a:r>
              <a:rPr lang="en-US" dirty="0" err="1"/>
              <a:t>playFurElise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In software, a function is like a detour. When the Arduino gets to this point in the code it jumps to this function. When the function finishes, the Arduino continues from this point.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197786-B210-4A77-815B-9137E0F12BF5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3035808"/>
            <a:ext cx="548640" cy="777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2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" y="465334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playFurElise</a:t>
            </a:r>
            <a:r>
              <a:rPr lang="en-US" sz="3200" dirty="0"/>
              <a:t>() portion is new, and a bit complicated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718-5E83-464F-B42C-1B84036C6A3D}"/>
              </a:ext>
            </a:extLst>
          </p:cNvPr>
          <p:cNvSpPr txBox="1"/>
          <p:nvPr/>
        </p:nvSpPr>
        <p:spPr>
          <a:xfrm>
            <a:off x="624957" y="1512028"/>
            <a:ext cx="4572457" cy="10156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this function does is go through the matrix of notes we looked at earlier, play them in sequence and blink the 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F586A-753A-45C8-8E8C-711AAB5E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709989"/>
            <a:ext cx="5325691" cy="31954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E2FF12-8971-411D-925A-68F073CB9EB2}"/>
              </a:ext>
            </a:extLst>
          </p:cNvPr>
          <p:cNvSpPr/>
          <p:nvPr/>
        </p:nvSpPr>
        <p:spPr>
          <a:xfrm>
            <a:off x="1804087" y="3130263"/>
            <a:ext cx="4114114" cy="1887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EAF88A-0CDC-4760-8AF0-16FE41A3D9A4}"/>
              </a:ext>
            </a:extLst>
          </p:cNvPr>
          <p:cNvSpPr/>
          <p:nvPr/>
        </p:nvSpPr>
        <p:spPr>
          <a:xfrm>
            <a:off x="2045783" y="3900716"/>
            <a:ext cx="3688267" cy="182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9C8D05-29A7-4EFE-A3E8-3384DDDCF259}"/>
              </a:ext>
            </a:extLst>
          </p:cNvPr>
          <p:cNvSpPr/>
          <p:nvPr/>
        </p:nvSpPr>
        <p:spPr>
          <a:xfrm>
            <a:off x="1907972" y="5043397"/>
            <a:ext cx="1349233" cy="1499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78480-10FE-42E9-8C1F-56CF45EB4461}"/>
              </a:ext>
            </a:extLst>
          </p:cNvPr>
          <p:cNvSpPr txBox="1"/>
          <p:nvPr/>
        </p:nvSpPr>
        <p:spPr>
          <a:xfrm>
            <a:off x="6352427" y="3889586"/>
            <a:ext cx="2629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tone() and </a:t>
            </a:r>
            <a:r>
              <a:rPr lang="en-US" sz="2000" dirty="0" err="1"/>
              <a:t>noTone</a:t>
            </a:r>
            <a:r>
              <a:rPr lang="en-US" sz="2000" dirty="0"/>
              <a:t>() play the notes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1B7BAD-B7B6-4289-97DD-BD2B8E8BCC39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5734050" y="3991798"/>
            <a:ext cx="618377" cy="2517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EF297-1ECA-471E-9659-E1146E1D79F3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3257205" y="4243529"/>
            <a:ext cx="3095222" cy="87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A263C1-C49D-4434-8F26-6E7FFE17809B}"/>
              </a:ext>
            </a:extLst>
          </p:cNvPr>
          <p:cNvSpPr txBox="1"/>
          <p:nvPr/>
        </p:nvSpPr>
        <p:spPr>
          <a:xfrm>
            <a:off x="279400" y="3709595"/>
            <a:ext cx="1039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Turn the LED on and off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BD64EC-3829-424F-8DAC-DA500D67D17A}"/>
              </a:ext>
            </a:extLst>
          </p:cNvPr>
          <p:cNvSpPr/>
          <p:nvPr/>
        </p:nvSpPr>
        <p:spPr>
          <a:xfrm>
            <a:off x="2049115" y="3708054"/>
            <a:ext cx="2389535" cy="18242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71F5B-8526-4674-98C4-0274473B5437}"/>
              </a:ext>
            </a:extLst>
          </p:cNvPr>
          <p:cNvSpPr/>
          <p:nvPr/>
        </p:nvSpPr>
        <p:spPr>
          <a:xfrm>
            <a:off x="1910833" y="4863143"/>
            <a:ext cx="2278207" cy="17938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AF3ED-CCF1-4317-A1DD-986F76668D27}"/>
              </a:ext>
            </a:extLst>
          </p:cNvPr>
          <p:cNvCxnSpPr>
            <a:cxnSpLocks/>
          </p:cNvCxnSpPr>
          <p:nvPr/>
        </p:nvCxnSpPr>
        <p:spPr>
          <a:xfrm flipV="1">
            <a:off x="1232592" y="3804845"/>
            <a:ext cx="816521" cy="278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54B4DF-2478-4218-BA91-02DFCE376B3A}"/>
              </a:ext>
            </a:extLst>
          </p:cNvPr>
          <p:cNvCxnSpPr>
            <a:cxnSpLocks/>
          </p:cNvCxnSpPr>
          <p:nvPr/>
        </p:nvCxnSpPr>
        <p:spPr>
          <a:xfrm>
            <a:off x="1229919" y="4285301"/>
            <a:ext cx="680914" cy="622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13C563-868D-4BCF-ACC8-DDD1AD22C926}"/>
              </a:ext>
            </a:extLst>
          </p:cNvPr>
          <p:cNvSpPr txBox="1"/>
          <p:nvPr/>
        </p:nvSpPr>
        <p:spPr>
          <a:xfrm>
            <a:off x="6274506" y="5023172"/>
            <a:ext cx="2629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delay() lets the note play for the required duration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9D0BEB-75E3-4726-A23A-71C2D52C1ECB}"/>
              </a:ext>
            </a:extLst>
          </p:cNvPr>
          <p:cNvSpPr/>
          <p:nvPr/>
        </p:nvSpPr>
        <p:spPr>
          <a:xfrm>
            <a:off x="1895617" y="4447475"/>
            <a:ext cx="2850347" cy="18242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907016-D578-48C1-97E7-BDDDE3CB337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4745964" y="4538687"/>
            <a:ext cx="1606464" cy="5577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F200CA-1D6B-4F0B-BEE7-4EA74CD05AC1}"/>
              </a:ext>
            </a:extLst>
          </p:cNvPr>
          <p:cNvSpPr txBox="1"/>
          <p:nvPr/>
        </p:nvSpPr>
        <p:spPr>
          <a:xfrm>
            <a:off x="6352427" y="1729755"/>
            <a:ext cx="2474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Iterate through the matrix of notes</a:t>
            </a:r>
          </a:p>
          <a:p>
            <a:r>
              <a:rPr lang="en-US" sz="2000" dirty="0"/>
              <a:t>- matrices start at 0 (not 1)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CB7C6C-3835-4FD8-BF72-5185CC688574}"/>
              </a:ext>
            </a:extLst>
          </p:cNvPr>
          <p:cNvCxnSpPr>
            <a:cxnSpLocks/>
          </p:cNvCxnSpPr>
          <p:nvPr/>
        </p:nvCxnSpPr>
        <p:spPr>
          <a:xfrm flipH="1">
            <a:off x="5918200" y="2552980"/>
            <a:ext cx="305956" cy="5300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3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5103"/>
            <a:ext cx="7966710" cy="692925"/>
          </a:xfrm>
        </p:spPr>
        <p:txBody>
          <a:bodyPr>
            <a:normAutofit/>
          </a:bodyPr>
          <a:lstStyle/>
          <a:p>
            <a:r>
              <a:rPr lang="en-US" sz="3600" dirty="0"/>
              <a:t>Finish it off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263C1-C49D-4434-8F26-6E7FFE17809B}"/>
              </a:ext>
            </a:extLst>
          </p:cNvPr>
          <p:cNvSpPr txBox="1"/>
          <p:nvPr/>
        </p:nvSpPr>
        <p:spPr>
          <a:xfrm>
            <a:off x="1265210" y="1337109"/>
            <a:ext cx="65607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everything into the laser cut box</a:t>
            </a:r>
          </a:p>
          <a:p>
            <a:pPr marL="285750" indent="-285750">
              <a:buFontTx/>
              <a:buChar char="-"/>
            </a:pPr>
            <a:r>
              <a:rPr lang="en-US" dirty="0"/>
              <a:t>Hot glue the speaker behind the grill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the switch in the precut hole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a small bit of Velcro on the battery box and the laser cut box to affix it in place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Place everything else however you’d like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solder connections to the speaker are a weak point so affixing the audio amp with a little Velcro would be a good idea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Optional</a:t>
            </a:r>
          </a:p>
          <a:p>
            <a:pPr marL="214313" indent="-214313">
              <a:buFontTx/>
              <a:buChar char="-"/>
            </a:pPr>
            <a:r>
              <a:rPr lang="en-US" dirty="0"/>
              <a:t>Download other sketches from the KM </a:t>
            </a:r>
            <a:r>
              <a:rPr lang="en-US" dirty="0" err="1"/>
              <a:t>github</a:t>
            </a:r>
            <a:endParaRPr lang="en-US" dirty="0"/>
          </a:p>
          <a:p>
            <a:pPr marL="671513" lvl="1" indent="-214313">
              <a:buFontTx/>
              <a:buChar char="-"/>
            </a:pPr>
            <a:r>
              <a:rPr lang="en-US" dirty="0" err="1"/>
              <a:t>fur_elise.ino</a:t>
            </a:r>
            <a:endParaRPr lang="en-US" dirty="0"/>
          </a:p>
          <a:p>
            <a:pPr marL="671513" lvl="1" indent="-214313">
              <a:buFontTx/>
              <a:buChar char="-"/>
            </a:pPr>
            <a:r>
              <a:rPr lang="en-US" dirty="0" err="1"/>
              <a:t>Imperial_march.ino</a:t>
            </a:r>
            <a:endParaRPr lang="en-US" dirty="0"/>
          </a:p>
          <a:p>
            <a:pPr marL="671513" lvl="1" indent="-214313">
              <a:buFontTx/>
              <a:buChar char="-"/>
            </a:pPr>
            <a:r>
              <a:rPr lang="en-US" dirty="0"/>
              <a:t>3_melodies_in_1.ino</a:t>
            </a:r>
          </a:p>
          <a:p>
            <a:endParaRPr lang="en-US" dirty="0"/>
          </a:p>
          <a:p>
            <a:r>
              <a:rPr lang="en-US" dirty="0"/>
              <a:t>What next?</a:t>
            </a:r>
          </a:p>
          <a:p>
            <a:pPr marL="214313" indent="-214313">
              <a:buFontTx/>
              <a:buChar char="-"/>
            </a:pPr>
            <a:r>
              <a:rPr lang="en-US" dirty="0"/>
              <a:t>Have it play the melody twice</a:t>
            </a:r>
          </a:p>
          <a:p>
            <a:pPr marL="214313" indent="-214313">
              <a:buFontTx/>
              <a:buChar char="-"/>
            </a:pPr>
            <a:r>
              <a:rPr lang="en-US" dirty="0"/>
              <a:t>Require 2 button presses to play it one time</a:t>
            </a:r>
          </a:p>
          <a:p>
            <a:pPr marL="214313" indent="-214313">
              <a:buFontTx/>
              <a:buChar char="-"/>
            </a:pPr>
            <a:r>
              <a:rPr lang="en-US" dirty="0"/>
              <a:t>Write your own melody</a:t>
            </a:r>
          </a:p>
        </p:txBody>
      </p:sp>
    </p:spTree>
    <p:extLst>
      <p:ext uri="{BB962C8B-B14F-4D97-AF65-F5344CB8AC3E}">
        <p14:creationId xmlns:p14="http://schemas.microsoft.com/office/powerpoint/2010/main" val="287377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Arduino?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3105-CEFC-4A51-804E-6FA61E9D4E9B}"/>
              </a:ext>
            </a:extLst>
          </p:cNvPr>
          <p:cNvSpPr txBox="1"/>
          <p:nvPr/>
        </p:nvSpPr>
        <p:spPr>
          <a:xfrm>
            <a:off x="628651" y="1487086"/>
            <a:ext cx="7668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“Arduino</a:t>
            </a:r>
            <a:r>
              <a:rPr lang="en-US" sz="1500" dirty="0"/>
              <a:t> is an open-source electronics platform based on easy-to-use </a:t>
            </a:r>
            <a:r>
              <a:rPr lang="en-US" sz="1500" b="1" i="1" u="sng" dirty="0"/>
              <a:t>hardware</a:t>
            </a:r>
            <a:r>
              <a:rPr lang="en-US" sz="1500" dirty="0"/>
              <a:t> and </a:t>
            </a:r>
            <a:r>
              <a:rPr lang="en-US" sz="1500" b="1" i="1" u="sng" dirty="0"/>
              <a:t>software</a:t>
            </a:r>
            <a:r>
              <a:rPr lang="en-US" sz="1500" dirty="0"/>
              <a:t>” </a:t>
            </a:r>
            <a:r>
              <a:rPr lang="en-US" sz="1500"/>
              <a:t>(arduino</a:t>
            </a:r>
            <a:r>
              <a:rPr lang="en-US" sz="1500" dirty="0"/>
              <a:t>.cc)</a:t>
            </a:r>
          </a:p>
        </p:txBody>
      </p:sp>
      <p:pic>
        <p:nvPicPr>
          <p:cNvPr id="21" name="Picture 22" descr="Image result for arduino nano">
            <a:extLst>
              <a:ext uri="{FF2B5EF4-FFF2-40B4-BE49-F238E27FC236}">
                <a16:creationId xmlns:a16="http://schemas.microsoft.com/office/drawing/2014/main" id="{07E56703-49EB-474C-91E8-7C1ADD9A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04" y="3525742"/>
            <a:ext cx="922796" cy="73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961EA-E748-46A7-81EB-2D7721B1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52" y="3218097"/>
            <a:ext cx="2395398" cy="25088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F3B832-885C-44A0-A853-84FF5E95B6AF}"/>
              </a:ext>
            </a:extLst>
          </p:cNvPr>
          <p:cNvSpPr txBox="1"/>
          <p:nvPr/>
        </p:nvSpPr>
        <p:spPr>
          <a:xfrm>
            <a:off x="3593592" y="2848765"/>
            <a:ext cx="513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Arduino IDE (Integrated Development Environment)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355BE7-0879-4BA9-A869-695B3D1558AC}"/>
              </a:ext>
            </a:extLst>
          </p:cNvPr>
          <p:cNvSpPr txBox="1"/>
          <p:nvPr/>
        </p:nvSpPr>
        <p:spPr>
          <a:xfrm>
            <a:off x="6534095" y="3218097"/>
            <a:ext cx="2395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“Integrated”: contains all of the various software components needed to write code, compile it and upload it to an Arduino board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219EB-5305-4DF1-AE55-5965CB0DDBAF}"/>
              </a:ext>
            </a:extLst>
          </p:cNvPr>
          <p:cNvSpPr txBox="1"/>
          <p:nvPr/>
        </p:nvSpPr>
        <p:spPr>
          <a:xfrm>
            <a:off x="830446" y="3026176"/>
            <a:ext cx="233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boards</a:t>
            </a:r>
            <a:endParaRPr lang="en-US" dirty="0"/>
          </a:p>
        </p:txBody>
      </p:sp>
      <p:pic>
        <p:nvPicPr>
          <p:cNvPr id="26" name="Picture 2" descr="Image result for arduino uno">
            <a:extLst>
              <a:ext uri="{FF2B5EF4-FFF2-40B4-BE49-F238E27FC236}">
                <a16:creationId xmlns:a16="http://schemas.microsoft.com/office/drawing/2014/main" id="{D2629A38-C3C3-41D6-BBD0-05BEFCD3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00" y="4062668"/>
            <a:ext cx="1040068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www.arduino.cc/en/uploads/Main/ArduinoBT_Front_400px.jpg">
            <a:extLst>
              <a:ext uri="{FF2B5EF4-FFF2-40B4-BE49-F238E27FC236}">
                <a16:creationId xmlns:a16="http://schemas.microsoft.com/office/drawing/2014/main" id="{CCC56188-5A7C-4D7D-8312-43051C1E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65" y="4688528"/>
            <a:ext cx="963735" cy="6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1B6634-94A1-42F0-9FD1-64C7E3451258}"/>
              </a:ext>
            </a:extLst>
          </p:cNvPr>
          <p:cNvCxnSpPr>
            <a:cxnSpLocks/>
          </p:cNvCxnSpPr>
          <p:nvPr/>
        </p:nvCxnSpPr>
        <p:spPr>
          <a:xfrm flipH="1">
            <a:off x="2663348" y="1812164"/>
            <a:ext cx="3680402" cy="12715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F29E3E-9A6C-4DF0-A28A-17FA2B40C56B}"/>
              </a:ext>
            </a:extLst>
          </p:cNvPr>
          <p:cNvCxnSpPr>
            <a:cxnSpLocks/>
          </p:cNvCxnSpPr>
          <p:nvPr/>
        </p:nvCxnSpPr>
        <p:spPr>
          <a:xfrm flipH="1">
            <a:off x="6909670" y="1812164"/>
            <a:ext cx="634130" cy="1036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9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is a wide variety of Arduino Boards</a:t>
            </a:r>
          </a:p>
        </p:txBody>
      </p:sp>
      <p:pic>
        <p:nvPicPr>
          <p:cNvPr id="1026" name="Picture 2" descr="Image result for arduino uno">
            <a:extLst>
              <a:ext uri="{FF2B5EF4-FFF2-40B4-BE49-F238E27FC236}">
                <a16:creationId xmlns:a16="http://schemas.microsoft.com/office/drawing/2014/main" id="{0A262A83-A650-4AA4-B637-517A1F95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2" y="2125267"/>
            <a:ext cx="1655501" cy="1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duino mega">
            <a:extLst>
              <a:ext uri="{FF2B5EF4-FFF2-40B4-BE49-F238E27FC236}">
                <a16:creationId xmlns:a16="http://schemas.microsoft.com/office/drawing/2014/main" id="{4A94F510-E815-4E11-8BF0-7EEC76E0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8" y="2056709"/>
            <a:ext cx="1851353" cy="1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rduino lilypad">
            <a:extLst>
              <a:ext uri="{FF2B5EF4-FFF2-40B4-BE49-F238E27FC236}">
                <a16:creationId xmlns:a16="http://schemas.microsoft.com/office/drawing/2014/main" id="{AA3AB8DF-3B93-4EA1-94B8-51EA8332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2216" r="4667" b="18000"/>
          <a:stretch/>
        </p:blipFill>
        <p:spPr bwMode="auto">
          <a:xfrm>
            <a:off x="6888532" y="2160049"/>
            <a:ext cx="1152017" cy="11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7062E6-05CF-4633-988B-A5926FF293C9}"/>
              </a:ext>
            </a:extLst>
          </p:cNvPr>
          <p:cNvSpPr txBox="1">
            <a:spLocks/>
          </p:cNvSpPr>
          <p:nvPr/>
        </p:nvSpPr>
        <p:spPr>
          <a:xfrm>
            <a:off x="2919785" y="3474193"/>
            <a:ext cx="3064517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Mega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F6EE55-25A2-4DCE-B162-1176A99E05BD}"/>
              </a:ext>
            </a:extLst>
          </p:cNvPr>
          <p:cNvSpPr txBox="1">
            <a:spLocks/>
          </p:cNvSpPr>
          <p:nvPr/>
        </p:nvSpPr>
        <p:spPr>
          <a:xfrm>
            <a:off x="6144017" y="3459048"/>
            <a:ext cx="2696225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/>
              <a:t>Lilypad</a:t>
            </a:r>
            <a:endParaRPr lang="en-US" sz="2000" dirty="0"/>
          </a:p>
        </p:txBody>
      </p:sp>
      <p:pic>
        <p:nvPicPr>
          <p:cNvPr id="1042" name="Picture 18" descr="https://www.arduino.cc/en/uploads/Main/ArduinoBT_Front_400px.jpg">
            <a:extLst>
              <a:ext uri="{FF2B5EF4-FFF2-40B4-BE49-F238E27FC236}">
                <a16:creationId xmlns:a16="http://schemas.microsoft.com/office/drawing/2014/main" id="{A96A1E97-BEA0-4914-A18C-288B4259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4" y="4089872"/>
            <a:ext cx="1531300" cy="10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pic>
        <p:nvPicPr>
          <p:cNvPr id="1046" name="Picture 22" descr="Image result for arduino nano">
            <a:extLst>
              <a:ext uri="{FF2B5EF4-FFF2-40B4-BE49-F238E27FC236}">
                <a16:creationId xmlns:a16="http://schemas.microsoft.com/office/drawing/2014/main" id="{59730C16-22F1-49F2-99CF-BA825FAC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6" y="4079842"/>
            <a:ext cx="1176530" cy="93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E3C8EF4-B59E-4CD4-9199-F9F8A41BD32B}"/>
              </a:ext>
            </a:extLst>
          </p:cNvPr>
          <p:cNvSpPr txBox="1">
            <a:spLocks/>
          </p:cNvSpPr>
          <p:nvPr/>
        </p:nvSpPr>
        <p:spPr>
          <a:xfrm>
            <a:off x="535488" y="5263811"/>
            <a:ext cx="2236071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70FE1-7B43-4EE9-9327-8BA1809E03D1}"/>
              </a:ext>
            </a:extLst>
          </p:cNvPr>
          <p:cNvSpPr txBox="1">
            <a:spLocks/>
          </p:cNvSpPr>
          <p:nvPr/>
        </p:nvSpPr>
        <p:spPr>
          <a:xfrm>
            <a:off x="2919785" y="5233666"/>
            <a:ext cx="2956488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Nano</a:t>
            </a:r>
          </a:p>
        </p:txBody>
      </p:sp>
      <p:pic>
        <p:nvPicPr>
          <p:cNvPr id="1052" name="Picture 28" descr="Image result for arduino pro mini">
            <a:extLst>
              <a:ext uri="{FF2B5EF4-FFF2-40B4-BE49-F238E27FC236}">
                <a16:creationId xmlns:a16="http://schemas.microsoft.com/office/drawing/2014/main" id="{BDA74460-D14F-4A35-B618-2FBE8982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26" y="4053578"/>
            <a:ext cx="1050327" cy="10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DE90B5E-9C15-43E8-9D51-A6BB8D38CBE0}"/>
              </a:ext>
            </a:extLst>
          </p:cNvPr>
          <p:cNvSpPr txBox="1">
            <a:spLocks/>
          </p:cNvSpPr>
          <p:nvPr/>
        </p:nvSpPr>
        <p:spPr>
          <a:xfrm>
            <a:off x="6144017" y="5263811"/>
            <a:ext cx="2794869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Pro Mini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8B375-FF91-479B-94D6-88C53EE45DA0}"/>
              </a:ext>
            </a:extLst>
          </p:cNvPr>
          <p:cNvCxnSpPr/>
          <p:nvPr/>
        </p:nvCxnSpPr>
        <p:spPr>
          <a:xfrm>
            <a:off x="502607" y="3866520"/>
            <a:ext cx="8304757" cy="201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58D3-EAC4-44AE-92A1-7827DBA7A521}"/>
              </a:ext>
            </a:extLst>
          </p:cNvPr>
          <p:cNvCxnSpPr>
            <a:cxnSpLocks/>
          </p:cNvCxnSpPr>
          <p:nvPr/>
        </p:nvCxnSpPr>
        <p:spPr>
          <a:xfrm flipV="1">
            <a:off x="2846540" y="2224153"/>
            <a:ext cx="0" cy="350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A359AC-5020-44DE-B26B-5737A2B0640C}"/>
              </a:ext>
            </a:extLst>
          </p:cNvPr>
          <p:cNvCxnSpPr>
            <a:cxnSpLocks/>
          </p:cNvCxnSpPr>
          <p:nvPr/>
        </p:nvCxnSpPr>
        <p:spPr>
          <a:xfrm flipV="1">
            <a:off x="6028151" y="2224153"/>
            <a:ext cx="0" cy="3498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3931F9-B20D-4747-B414-64B2775673B4}"/>
              </a:ext>
            </a:extLst>
          </p:cNvPr>
          <p:cNvSpPr txBox="1">
            <a:spLocks/>
          </p:cNvSpPr>
          <p:nvPr/>
        </p:nvSpPr>
        <p:spPr>
          <a:xfrm>
            <a:off x="441961" y="3470950"/>
            <a:ext cx="2360730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Uno</a:t>
            </a:r>
          </a:p>
        </p:txBody>
      </p:sp>
    </p:spTree>
    <p:extLst>
      <p:ext uri="{BB962C8B-B14F-4D97-AF65-F5344CB8AC3E}">
        <p14:creationId xmlns:p14="http://schemas.microsoft.com/office/powerpoint/2010/main" val="393460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There is also a wide variety of accessories such as “shields”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pic>
        <p:nvPicPr>
          <p:cNvPr id="3" name="Picture 2" descr="Image result for arduino shields">
            <a:extLst>
              <a:ext uri="{FF2B5EF4-FFF2-40B4-BE49-F238E27FC236}">
                <a16:creationId xmlns:a16="http://schemas.microsoft.com/office/drawing/2014/main" id="{EC815ABE-6890-4EAB-9914-87C1B993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6" y="1503256"/>
            <a:ext cx="7288328" cy="47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Arduino do?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3105-CEFC-4A51-804E-6FA61E9D4E9B}"/>
              </a:ext>
            </a:extLst>
          </p:cNvPr>
          <p:cNvSpPr txBox="1"/>
          <p:nvPr/>
        </p:nvSpPr>
        <p:spPr>
          <a:xfrm>
            <a:off x="737860" y="1390810"/>
            <a:ext cx="797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 Arduino is a general purpose tool that simply executes whatever instructions you give it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3B832-885C-44A0-A853-84FF5E95B6AF}"/>
              </a:ext>
            </a:extLst>
          </p:cNvPr>
          <p:cNvSpPr txBox="1"/>
          <p:nvPr/>
        </p:nvSpPr>
        <p:spPr>
          <a:xfrm>
            <a:off x="382654" y="2098696"/>
            <a:ext cx="186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Pet Feeder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219EB-5305-4DF1-AE55-5965CB0DDBAF}"/>
              </a:ext>
            </a:extLst>
          </p:cNvPr>
          <p:cNvSpPr txBox="1"/>
          <p:nvPr/>
        </p:nvSpPr>
        <p:spPr>
          <a:xfrm>
            <a:off x="2313875" y="2422388"/>
            <a:ext cx="2258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8am and 5pm send a signal to the motor so it rotates and dispenses food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96998-27B0-45E1-9756-0692D3B1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4" y="2422388"/>
            <a:ext cx="1864945" cy="1823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98CBD-FA67-41E9-ACA8-425DC998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66" y="2577128"/>
            <a:ext cx="2258126" cy="1519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275E1-CBF0-471A-AEE7-55542049E2A7}"/>
              </a:ext>
            </a:extLst>
          </p:cNvPr>
          <p:cNvSpPr txBox="1"/>
          <p:nvPr/>
        </p:nvSpPr>
        <p:spPr>
          <a:xfrm>
            <a:off x="6377365" y="2252519"/>
            <a:ext cx="22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Sous Vide Cooker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1EF97-6DE1-4C7C-8F5D-44C2DBB7B90E}"/>
              </a:ext>
            </a:extLst>
          </p:cNvPr>
          <p:cNvSpPr txBox="1"/>
          <p:nvPr/>
        </p:nvSpPr>
        <p:spPr>
          <a:xfrm>
            <a:off x="6121032" y="4187459"/>
            <a:ext cx="282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the temperature is too low, turn the heater 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the temperature is too high, turn the heater off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2EE4C-F422-404A-9A16-5BA4B9E7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638" y="4464495"/>
            <a:ext cx="1378591" cy="1873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85E393-7BA1-48AA-87BD-7746567E1569}"/>
              </a:ext>
            </a:extLst>
          </p:cNvPr>
          <p:cNvSpPr txBox="1"/>
          <p:nvPr/>
        </p:nvSpPr>
        <p:spPr>
          <a:xfrm>
            <a:off x="3300038" y="4096883"/>
            <a:ext cx="25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Self-Balancing Robot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F7B57-5590-4419-B3C1-F2D1B23498FE}"/>
              </a:ext>
            </a:extLst>
          </p:cNvPr>
          <p:cNvSpPr txBox="1"/>
          <p:nvPr/>
        </p:nvSpPr>
        <p:spPr>
          <a:xfrm>
            <a:off x="1018718" y="4805470"/>
            <a:ext cx="2882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leaning forward spin motors forward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leaning backwards, spin motors backwards</a:t>
            </a:r>
          </a:p>
        </p:txBody>
      </p:sp>
    </p:spTree>
    <p:extLst>
      <p:ext uri="{BB962C8B-B14F-4D97-AF65-F5344CB8AC3E}">
        <p14:creationId xmlns:p14="http://schemas.microsoft.com/office/powerpoint/2010/main" val="193364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are we building today?</a:t>
            </a:r>
          </a:p>
        </p:txBody>
      </p:sp>
      <p:pic>
        <p:nvPicPr>
          <p:cNvPr id="1046" name="Picture 22" descr="Image result for arduino nano">
            <a:extLst>
              <a:ext uri="{FF2B5EF4-FFF2-40B4-BE49-F238E27FC236}">
                <a16:creationId xmlns:a16="http://schemas.microsoft.com/office/drawing/2014/main" id="{59730C16-22F1-49F2-99CF-BA825FAC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4" y="2909624"/>
            <a:ext cx="1416873" cy="11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aaa batteries">
            <a:extLst>
              <a:ext uri="{FF2B5EF4-FFF2-40B4-BE49-F238E27FC236}">
                <a16:creationId xmlns:a16="http://schemas.microsoft.com/office/drawing/2014/main" id="{914831CE-F3C8-482D-BB9A-1B43FE80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14" y="4565611"/>
            <a:ext cx="880391" cy="8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1557721" y="5176763"/>
            <a:ext cx="176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Batteries </a:t>
            </a:r>
          </a:p>
          <a:p>
            <a:pPr algn="ctr"/>
            <a:r>
              <a:rPr lang="en-US" dirty="0"/>
              <a:t>(Power Source)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3EF921-0784-4915-A3B1-55EC6BFE0D0C}"/>
              </a:ext>
            </a:extLst>
          </p:cNvPr>
          <p:cNvSpPr txBox="1"/>
          <p:nvPr/>
        </p:nvSpPr>
        <p:spPr>
          <a:xfrm>
            <a:off x="372926" y="4057086"/>
            <a:ext cx="1423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Nano</a:t>
            </a:r>
          </a:p>
          <a:p>
            <a:pPr algn="ctr"/>
            <a:r>
              <a:rPr lang="en-US" dirty="0"/>
              <a:t>(The Brain)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4AD2A-4F3B-470F-A118-58BA7C722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32" y="3037846"/>
            <a:ext cx="1164685" cy="98550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F41F411-A0C1-45A9-81E7-60AACBF9E7D7}"/>
              </a:ext>
            </a:extLst>
          </p:cNvPr>
          <p:cNvSpPr txBox="1"/>
          <p:nvPr/>
        </p:nvSpPr>
        <p:spPr>
          <a:xfrm>
            <a:off x="2960918" y="4086134"/>
            <a:ext cx="208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Amplifier</a:t>
            </a:r>
          </a:p>
          <a:p>
            <a:pPr algn="ctr"/>
            <a:r>
              <a:rPr lang="en-US" dirty="0"/>
              <a:t>(Increases volume)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CCC361-93E9-4022-863D-E29D029EC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94" y="2889177"/>
            <a:ext cx="1321312" cy="10796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CBE960A-FA39-47B8-ACA9-06C9FB0963DF}"/>
              </a:ext>
            </a:extLst>
          </p:cNvPr>
          <p:cNvSpPr txBox="1"/>
          <p:nvPr/>
        </p:nvSpPr>
        <p:spPr>
          <a:xfrm>
            <a:off x="5367986" y="4094371"/>
            <a:ext cx="15117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Speaker</a:t>
            </a:r>
          </a:p>
          <a:p>
            <a:pPr algn="ctr"/>
            <a:r>
              <a:rPr lang="en-US" sz="1350" dirty="0"/>
              <a:t>(So you can hear it)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E2B1A4-DE17-41AB-940A-40F8CE78B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92" y="2041869"/>
            <a:ext cx="441756" cy="46890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3E5587-EE2D-4B1B-A1A0-44FCB5FDF3A5}"/>
              </a:ext>
            </a:extLst>
          </p:cNvPr>
          <p:cNvCxnSpPr/>
          <p:nvPr/>
        </p:nvCxnSpPr>
        <p:spPr>
          <a:xfrm>
            <a:off x="2057527" y="3614176"/>
            <a:ext cx="903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F6BBBB-5814-4125-BA40-14C1B0BD160B}"/>
              </a:ext>
            </a:extLst>
          </p:cNvPr>
          <p:cNvCxnSpPr/>
          <p:nvPr/>
        </p:nvCxnSpPr>
        <p:spPr>
          <a:xfrm>
            <a:off x="4238622" y="3614176"/>
            <a:ext cx="903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B4B3FF-0FFC-4DAE-8E13-43C054DDFEAC}"/>
              </a:ext>
            </a:extLst>
          </p:cNvPr>
          <p:cNvSpPr txBox="1"/>
          <p:nvPr/>
        </p:nvSpPr>
        <p:spPr>
          <a:xfrm>
            <a:off x="1323167" y="2075744"/>
            <a:ext cx="163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(To Control It)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448A53-7E46-4AAF-905B-B35816C64F47}"/>
              </a:ext>
            </a:extLst>
          </p:cNvPr>
          <p:cNvCxnSpPr>
            <a:cxnSpLocks/>
          </p:cNvCxnSpPr>
          <p:nvPr/>
        </p:nvCxnSpPr>
        <p:spPr>
          <a:xfrm>
            <a:off x="1098908" y="2598070"/>
            <a:ext cx="0" cy="475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920EF9-6084-4843-891F-3E5485388B15}"/>
              </a:ext>
            </a:extLst>
          </p:cNvPr>
          <p:cNvCxnSpPr>
            <a:cxnSpLocks/>
          </p:cNvCxnSpPr>
          <p:nvPr/>
        </p:nvCxnSpPr>
        <p:spPr>
          <a:xfrm flipH="1" flipV="1">
            <a:off x="1606188" y="3923425"/>
            <a:ext cx="766366" cy="642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5A9282-821E-44D1-ADE6-19D99F9C58D3}"/>
              </a:ext>
            </a:extLst>
          </p:cNvPr>
          <p:cNvCxnSpPr>
            <a:cxnSpLocks/>
          </p:cNvCxnSpPr>
          <p:nvPr/>
        </p:nvCxnSpPr>
        <p:spPr>
          <a:xfrm flipV="1">
            <a:off x="2507037" y="4001240"/>
            <a:ext cx="627908" cy="565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346E45-4B48-4D78-A8F3-9DA2C7C9D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395" y="2131143"/>
            <a:ext cx="1765358" cy="1727612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3E345004-B66E-442E-84E2-659026A774EC}"/>
              </a:ext>
            </a:extLst>
          </p:cNvPr>
          <p:cNvSpPr/>
          <p:nvPr/>
        </p:nvSpPr>
        <p:spPr>
          <a:xfrm rot="2863520">
            <a:off x="7084552" y="3814130"/>
            <a:ext cx="583589" cy="866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F0AE5E-919A-446B-9AFF-B1E450128F40}"/>
              </a:ext>
            </a:extLst>
          </p:cNvPr>
          <p:cNvSpPr/>
          <p:nvPr/>
        </p:nvSpPr>
        <p:spPr>
          <a:xfrm>
            <a:off x="372926" y="1963334"/>
            <a:ext cx="6512051" cy="392018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052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79" y="510787"/>
            <a:ext cx="4534775" cy="692925"/>
          </a:xfrm>
        </p:spPr>
        <p:txBody>
          <a:bodyPr>
            <a:noAutofit/>
          </a:bodyPr>
          <a:lstStyle/>
          <a:p>
            <a:r>
              <a:rPr lang="en-US" sz="3200" dirty="0"/>
              <a:t>Best way to learn is hands-on so let’s get started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383215" y="2410878"/>
            <a:ext cx="41101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Download and install the Arduino IDE</a:t>
            </a:r>
          </a:p>
          <a:p>
            <a:r>
              <a:rPr lang="en-US" sz="1350" dirty="0"/>
              <a:t>- (and build the laser cut box)</a:t>
            </a:r>
          </a:p>
          <a:p>
            <a:endParaRPr lang="en-US" sz="1350" dirty="0"/>
          </a:p>
          <a:p>
            <a:r>
              <a:rPr lang="en-US" sz="1350" dirty="0"/>
              <a:t>Do a web search for “Arduino ide” and click on the appropriate link or just type it in:</a:t>
            </a:r>
          </a:p>
          <a:p>
            <a:endParaRPr lang="en-US" sz="1350" dirty="0"/>
          </a:p>
          <a:p>
            <a:r>
              <a:rPr lang="en-US" sz="1350" dirty="0">
                <a:hlinkClick r:id="rId2"/>
              </a:rPr>
              <a:t>https://www.arduino.cc/en/Main/Software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Download and install according to your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D5090-FEA5-4846-939D-B067EA8D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30" y="951470"/>
            <a:ext cx="4623626" cy="504928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5185E9-8A1F-46F8-A2AE-76A4CAE51392}"/>
              </a:ext>
            </a:extLst>
          </p:cNvPr>
          <p:cNvSpPr/>
          <p:nvPr/>
        </p:nvSpPr>
        <p:spPr>
          <a:xfrm>
            <a:off x="7424305" y="3657600"/>
            <a:ext cx="1054677" cy="114300"/>
          </a:xfrm>
          <a:prstGeom prst="round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2B2144-3161-4122-B693-46E1581AA94E}"/>
              </a:ext>
            </a:extLst>
          </p:cNvPr>
          <p:cNvSpPr/>
          <p:nvPr/>
        </p:nvSpPr>
        <p:spPr>
          <a:xfrm>
            <a:off x="7424306" y="4007646"/>
            <a:ext cx="1054677" cy="114300"/>
          </a:xfrm>
          <a:prstGeom prst="round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EB2DBF-9A35-4BA0-AFE4-C451CB542038}"/>
              </a:ext>
            </a:extLst>
          </p:cNvPr>
          <p:cNvSpPr/>
          <p:nvPr/>
        </p:nvSpPr>
        <p:spPr>
          <a:xfrm>
            <a:off x="7424300" y="4143379"/>
            <a:ext cx="580273" cy="332181"/>
          </a:xfrm>
          <a:prstGeom prst="roundRect">
            <a:avLst/>
          </a:prstGeom>
          <a:noFill/>
          <a:ln w="317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D8E2C3-6126-4E96-A6F3-0E79A7AA80AF}"/>
              </a:ext>
            </a:extLst>
          </p:cNvPr>
          <p:cNvCxnSpPr>
            <a:cxnSpLocks/>
          </p:cNvCxnSpPr>
          <p:nvPr/>
        </p:nvCxnSpPr>
        <p:spPr>
          <a:xfrm flipV="1">
            <a:off x="3750276" y="3703320"/>
            <a:ext cx="3570639" cy="6030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B339A6-39DE-411B-8FAC-0808AB5E418B}"/>
              </a:ext>
            </a:extLst>
          </p:cNvPr>
          <p:cNvCxnSpPr>
            <a:cxnSpLocks/>
          </p:cNvCxnSpPr>
          <p:nvPr/>
        </p:nvCxnSpPr>
        <p:spPr>
          <a:xfrm flipV="1">
            <a:off x="3750276" y="4007646"/>
            <a:ext cx="3570639" cy="2986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4FF34F-5542-43C0-AFDB-C5EF86D182D3}"/>
              </a:ext>
            </a:extLst>
          </p:cNvPr>
          <p:cNvCxnSpPr>
            <a:cxnSpLocks/>
          </p:cNvCxnSpPr>
          <p:nvPr/>
        </p:nvCxnSpPr>
        <p:spPr>
          <a:xfrm flipV="1">
            <a:off x="3750276" y="4200525"/>
            <a:ext cx="3570639" cy="10580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10" y="595506"/>
            <a:ext cx="7964379" cy="692925"/>
          </a:xfrm>
        </p:spPr>
        <p:txBody>
          <a:bodyPr>
            <a:noAutofit/>
          </a:bodyPr>
          <a:lstStyle/>
          <a:p>
            <a:r>
              <a:rPr lang="en-US" sz="3200" dirty="0"/>
              <a:t>Configure the IDE – Select the correct board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181138" y="2318203"/>
            <a:ext cx="4198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Set the board type:</a:t>
            </a:r>
          </a:p>
          <a:p>
            <a:r>
              <a:rPr lang="en-US" dirty="0"/>
              <a:t>	Tools-&gt;Board-&gt;Arduino Nano</a:t>
            </a:r>
          </a:p>
          <a:p>
            <a:endParaRPr lang="en-US" dirty="0"/>
          </a:p>
          <a:p>
            <a:r>
              <a:rPr lang="en-US" dirty="0"/>
              <a:t>This refers to the Arduino board that is being used</a:t>
            </a:r>
          </a:p>
          <a:p>
            <a:endParaRPr lang="en-US" dirty="0"/>
          </a:p>
          <a:p>
            <a:r>
              <a:rPr lang="en-US" dirty="0"/>
              <a:t>When using a new board, check the documentation</a:t>
            </a:r>
          </a:p>
        </p:txBody>
      </p:sp>
      <p:pic>
        <p:nvPicPr>
          <p:cNvPr id="29" name="Picture 22" descr="Image result for arduino nano">
            <a:extLst>
              <a:ext uri="{FF2B5EF4-FFF2-40B4-BE49-F238E27FC236}">
                <a16:creationId xmlns:a16="http://schemas.microsoft.com/office/drawing/2014/main" id="{16723D9B-3AF9-449F-8590-F9EFDF48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366" y="4997782"/>
            <a:ext cx="1589672" cy="12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4F4A3C-5EA0-4F05-BFC8-D689480968DA}"/>
              </a:ext>
            </a:extLst>
          </p:cNvPr>
          <p:cNvSpPr/>
          <p:nvPr/>
        </p:nvSpPr>
        <p:spPr>
          <a:xfrm rot="20010932">
            <a:off x="2397502" y="5158494"/>
            <a:ext cx="1875144" cy="92087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2D1F0-421A-4EAA-B26A-E4B845A9F4D2}"/>
              </a:ext>
            </a:extLst>
          </p:cNvPr>
          <p:cNvCxnSpPr>
            <a:cxnSpLocks/>
          </p:cNvCxnSpPr>
          <p:nvPr/>
        </p:nvCxnSpPr>
        <p:spPr>
          <a:xfrm>
            <a:off x="2889504" y="3493008"/>
            <a:ext cx="258760" cy="16602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C02CA0-9193-440B-935D-EFC72419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82" y="1609739"/>
            <a:ext cx="4605682" cy="31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1188</Words>
  <Application>Microsoft Office PowerPoint</Application>
  <PresentationFormat>On-screen Show (4:3)</PresentationFormat>
  <Paragraphs>170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Intro to Arduino: Build a Digital Music Box</vt:lpstr>
      <vt:lpstr>The goal of this class</vt:lpstr>
      <vt:lpstr>What is an Arduino?</vt:lpstr>
      <vt:lpstr>There is a wide variety of Arduino Boards</vt:lpstr>
      <vt:lpstr>There is also a wide variety of accessories such as “shields”</vt:lpstr>
      <vt:lpstr>What does an Arduino do?</vt:lpstr>
      <vt:lpstr>What are we building today?</vt:lpstr>
      <vt:lpstr>Best way to learn is hands-on so let’s get started</vt:lpstr>
      <vt:lpstr>Configure the IDE – Select the correct board</vt:lpstr>
      <vt:lpstr>Configure the IDE – Select the correct processor</vt:lpstr>
      <vt:lpstr>Configure the IDE – Select the correct port</vt:lpstr>
      <vt:lpstr>Download the led_flash sketch and upload to your Arduino</vt:lpstr>
      <vt:lpstr>Connect the Pushbutton to your Arduino and press it!</vt:lpstr>
      <vt:lpstr>The led_flash sketch explained</vt:lpstr>
      <vt:lpstr>INPUT_PULLUP explained</vt:lpstr>
      <vt:lpstr>Let’s hook up the circuit so we have a speaker to use</vt:lpstr>
      <vt:lpstr>Now modify the code to make it play a tone when you press the button</vt:lpstr>
      <vt:lpstr>Now download fur_elise.ino, upload and try it out!</vt:lpstr>
      <vt:lpstr>Now download fur_elise.ino, upload and try it out!</vt:lpstr>
      <vt:lpstr>The Setup() portion is unchanged, just added comments</vt:lpstr>
      <vt:lpstr>The loop() portion is slightly different</vt:lpstr>
      <vt:lpstr>The playFurElise() portion is new, and a bit complicated</vt:lpstr>
      <vt:lpstr>Finish it 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Arduino: Build a Digital Music Box</dc:title>
  <dc:creator>Ray Crampton</dc:creator>
  <cp:lastModifiedBy>Ray Crampton</cp:lastModifiedBy>
  <cp:revision>92</cp:revision>
  <dcterms:created xsi:type="dcterms:W3CDTF">2017-12-17T15:28:10Z</dcterms:created>
  <dcterms:modified xsi:type="dcterms:W3CDTF">2017-12-19T15:51:59Z</dcterms:modified>
</cp:coreProperties>
</file>